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sldIdLst>
    <p:sldId id="256" r:id="rId5"/>
    <p:sldId id="261" r:id="rId6"/>
    <p:sldId id="271" r:id="rId7"/>
    <p:sldId id="260" r:id="rId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000000"/>
    <a:srgbClr val="DFC2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C2FC30-98D1-416E-B5B9-0CE34EA66428}" type="datetimeFigureOut">
              <a:rPr lang="es-ES" smtClean="0"/>
              <a:t>05/08/2016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4660D1-278E-4576-B468-64A4DF15875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759741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EE876-72C2-4C21-8FE7-F93FAA02D336}" type="datetimeFigureOut">
              <a:rPr lang="es-ES" smtClean="0"/>
              <a:t>05/08/2016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A3E4F-F8FD-4B0F-A3FB-723EFD74D17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749368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EE876-72C2-4C21-8FE7-F93FAA02D336}" type="datetimeFigureOut">
              <a:rPr lang="es-ES" smtClean="0"/>
              <a:t>05/08/2016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A3E4F-F8FD-4B0F-A3FB-723EFD74D17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35700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EE876-72C2-4C21-8FE7-F93FAA02D336}" type="datetimeFigureOut">
              <a:rPr lang="es-ES" smtClean="0"/>
              <a:t>05/08/2016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A3E4F-F8FD-4B0F-A3FB-723EFD74D17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52420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EE876-72C2-4C21-8FE7-F93FAA02D336}" type="datetimeFigureOut">
              <a:rPr lang="es-ES" smtClean="0"/>
              <a:t>05/08/2016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A3E4F-F8FD-4B0F-A3FB-723EFD74D17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7846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EE876-72C2-4C21-8FE7-F93FAA02D336}" type="datetimeFigureOut">
              <a:rPr lang="es-ES" smtClean="0"/>
              <a:t>05/08/2016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A3E4F-F8FD-4B0F-A3FB-723EFD74D17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86581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EE876-72C2-4C21-8FE7-F93FAA02D336}" type="datetimeFigureOut">
              <a:rPr lang="es-ES" smtClean="0"/>
              <a:t>05/08/2016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A3E4F-F8FD-4B0F-A3FB-723EFD74D17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58631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EE876-72C2-4C21-8FE7-F93FAA02D336}" type="datetimeFigureOut">
              <a:rPr lang="es-ES" smtClean="0"/>
              <a:t>05/08/2016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A3E4F-F8FD-4B0F-A3FB-723EFD74D17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48900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EE876-72C2-4C21-8FE7-F93FAA02D336}" type="datetimeFigureOut">
              <a:rPr lang="es-ES" smtClean="0"/>
              <a:t>05/08/2016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A3E4F-F8FD-4B0F-A3FB-723EFD74D17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53772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EE876-72C2-4C21-8FE7-F93FAA02D336}" type="datetimeFigureOut">
              <a:rPr lang="es-ES" smtClean="0"/>
              <a:t>05/08/2016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A3E4F-F8FD-4B0F-A3FB-723EFD74D17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99962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EE876-72C2-4C21-8FE7-F93FAA02D336}" type="datetimeFigureOut">
              <a:rPr lang="es-ES" smtClean="0"/>
              <a:t>05/08/2016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A3E4F-F8FD-4B0F-A3FB-723EFD74D17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37436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EE876-72C2-4C21-8FE7-F93FAA02D336}" type="datetimeFigureOut">
              <a:rPr lang="es-ES" smtClean="0"/>
              <a:t>05/08/2016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A3E4F-F8FD-4B0F-A3FB-723EFD74D17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79603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8EE876-72C2-4C21-8FE7-F93FAA02D336}" type="datetimeFigureOut">
              <a:rPr lang="es-ES" smtClean="0"/>
              <a:t>05/08/2016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AA3E4F-F8FD-4B0F-A3FB-723EFD74D17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45141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ES" dirty="0"/>
              <a:t>ILUSTRACIONES ARTÍCULO:</a:t>
            </a:r>
            <a:br>
              <a:rPr lang="es-ES" dirty="0"/>
            </a:br>
            <a:br>
              <a:rPr lang="es-ES" dirty="0"/>
            </a:br>
            <a:r>
              <a:rPr lang="es-ES" sz="3600" b="1" dirty="0"/>
              <a:t>APORTACIONES DE LA ANTROPOLOGÍA AL ESTUDIO DE LA RELACIÓN HOMBRE-MEDIO Y LA PRODUCCIÓN AGRÍCOLA </a:t>
            </a:r>
            <a:endParaRPr lang="es-ES" b="1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195736" y="5373216"/>
            <a:ext cx="6400800" cy="720080"/>
          </a:xfrm>
        </p:spPr>
        <p:txBody>
          <a:bodyPr/>
          <a:lstStyle/>
          <a:p>
            <a:r>
              <a:rPr lang="es-ES" dirty="0"/>
              <a:t>Gonzalo Melgar</a:t>
            </a:r>
          </a:p>
        </p:txBody>
      </p:sp>
    </p:spTree>
    <p:extLst>
      <p:ext uri="{BB962C8B-B14F-4D97-AF65-F5344CB8AC3E}">
        <p14:creationId xmlns:p14="http://schemas.microsoft.com/office/powerpoint/2010/main" val="41650552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Autofit/>
          </a:bodyPr>
          <a:lstStyle/>
          <a:p>
            <a:r>
              <a:rPr lang="es-ES" sz="2400" b="1" dirty="0"/>
              <a:t>CORRIENTES Y EVOLUCIÓN DEL CONCEPTO </a:t>
            </a:r>
            <a:br>
              <a:rPr lang="es-ES" sz="2400" b="1" dirty="0"/>
            </a:br>
            <a:r>
              <a:rPr lang="es-ES" sz="2400" b="1" dirty="0"/>
              <a:t>HOMBRE-MEDIO EN ANTROPOLOGÍA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627784" y="1844824"/>
            <a:ext cx="3970784" cy="151216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es-ES" dirty="0"/>
              <a:t>PERSPECTIVA ECOLÓGICA</a:t>
            </a:r>
          </a:p>
          <a:p>
            <a:pPr marL="457200" lvl="1" indent="0" algn="ctr">
              <a:buNone/>
            </a:pPr>
            <a:r>
              <a:rPr lang="es-ES" sz="1600" dirty="0"/>
              <a:t>KROEBER</a:t>
            </a:r>
          </a:p>
          <a:p>
            <a:pPr marL="457200" lvl="1" indent="0" algn="ctr">
              <a:buNone/>
            </a:pPr>
            <a:r>
              <a:rPr lang="es-ES" sz="1600" dirty="0"/>
              <a:t>STEWARD</a:t>
            </a:r>
          </a:p>
          <a:p>
            <a:pPr marL="0" indent="0" algn="ctr">
              <a:buNone/>
            </a:pPr>
            <a:r>
              <a:rPr lang="es-ES" dirty="0"/>
              <a:t>ECOLOGÍA CULTURAL</a:t>
            </a:r>
          </a:p>
          <a:p>
            <a:pPr marL="0" indent="0" algn="ctr">
              <a:buNone/>
            </a:pPr>
            <a:endParaRPr lang="es-ES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2422104" y="3472408"/>
            <a:ext cx="2088232" cy="100811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5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s-ES" dirty="0"/>
              <a:t>ESTRUCTURALISMO</a:t>
            </a:r>
          </a:p>
          <a:p>
            <a:pPr marL="0" indent="0" algn="r">
              <a:buFont typeface="Arial" pitchFamily="34" charset="0"/>
              <a:buNone/>
            </a:pPr>
            <a:r>
              <a:rPr lang="es-ES" sz="2500" dirty="0"/>
              <a:t>HARRIS</a:t>
            </a:r>
            <a:endParaRPr lang="es-ES" dirty="0"/>
          </a:p>
          <a:p>
            <a:pPr marL="57150" indent="0" algn="ctr">
              <a:buFont typeface="Arial" pitchFamily="34" charset="0"/>
              <a:buNone/>
            </a:pPr>
            <a:r>
              <a:rPr lang="es-ES" dirty="0"/>
              <a:t>MEDIO</a:t>
            </a:r>
            <a:r>
              <a:rPr lang="es-ES" dirty="0">
                <a:sym typeface="Wingdings" pitchFamily="2" charset="2"/>
              </a:rPr>
              <a:t>CULTURA</a:t>
            </a:r>
            <a:endParaRPr lang="es-ES" dirty="0"/>
          </a:p>
          <a:p>
            <a:pPr marL="457200" lvl="1" indent="0" algn="ctr">
              <a:buFont typeface="Arial" pitchFamily="34" charset="0"/>
              <a:buNone/>
            </a:pPr>
            <a:endParaRPr lang="es-ES" dirty="0"/>
          </a:p>
          <a:p>
            <a:pPr marL="0" indent="0" algn="ctr">
              <a:buFont typeface="Arial" pitchFamily="34" charset="0"/>
              <a:buNone/>
            </a:pPr>
            <a:endParaRPr lang="es-ES" dirty="0"/>
          </a:p>
        </p:txBody>
      </p:sp>
      <p:sp>
        <p:nvSpPr>
          <p:cNvPr id="6" name="2 Marcador de contenido"/>
          <p:cNvSpPr txBox="1">
            <a:spLocks/>
          </p:cNvSpPr>
          <p:nvPr/>
        </p:nvSpPr>
        <p:spPr>
          <a:xfrm>
            <a:off x="4726360" y="3472408"/>
            <a:ext cx="2077888" cy="100811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5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s-ES" dirty="0"/>
              <a:t>SIMBOLISMO</a:t>
            </a:r>
          </a:p>
          <a:p>
            <a:pPr marL="457200" lvl="1" indent="0" algn="ctr">
              <a:buFont typeface="Arial" pitchFamily="34" charset="0"/>
              <a:buNone/>
            </a:pPr>
            <a:r>
              <a:rPr lang="es-ES" dirty="0"/>
              <a:t>SAHLINS</a:t>
            </a:r>
          </a:p>
          <a:p>
            <a:pPr marL="57150" indent="0" algn="ctr">
              <a:buFont typeface="Arial" pitchFamily="34" charset="0"/>
              <a:buNone/>
            </a:pPr>
            <a:r>
              <a:rPr lang="es-ES" dirty="0"/>
              <a:t>CULTURA</a:t>
            </a:r>
            <a:r>
              <a:rPr lang="es-ES" dirty="0">
                <a:sym typeface="Wingdings" pitchFamily="2" charset="2"/>
              </a:rPr>
              <a:t>MEDIO</a:t>
            </a:r>
            <a:endParaRPr lang="es-ES" dirty="0"/>
          </a:p>
          <a:p>
            <a:pPr marL="457200" lvl="1" indent="0" algn="ctr">
              <a:buFont typeface="Arial" pitchFamily="34" charset="0"/>
              <a:buNone/>
            </a:pPr>
            <a:endParaRPr lang="es-ES" dirty="0"/>
          </a:p>
          <a:p>
            <a:pPr marL="0" indent="0" algn="ctr">
              <a:buFont typeface="Arial" pitchFamily="34" charset="0"/>
              <a:buNone/>
            </a:pPr>
            <a:endParaRPr lang="es-ES" dirty="0"/>
          </a:p>
        </p:txBody>
      </p:sp>
      <p:sp>
        <p:nvSpPr>
          <p:cNvPr id="7" name="2 Marcador de contenido"/>
          <p:cNvSpPr txBox="1">
            <a:spLocks/>
          </p:cNvSpPr>
          <p:nvPr/>
        </p:nvSpPr>
        <p:spPr>
          <a:xfrm>
            <a:off x="2422104" y="4624536"/>
            <a:ext cx="4382144" cy="38864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5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s-ES" dirty="0"/>
              <a:t>CONCEPTO ANTROPOLÓGICO DEL MEDIO</a:t>
            </a:r>
          </a:p>
          <a:p>
            <a:pPr marL="0" indent="0" algn="ctr">
              <a:buFont typeface="Arial" pitchFamily="34" charset="0"/>
              <a:buNone/>
            </a:pPr>
            <a:endParaRPr lang="es-ES" dirty="0"/>
          </a:p>
        </p:txBody>
      </p:sp>
      <p:sp>
        <p:nvSpPr>
          <p:cNvPr id="8" name="2 Marcador de contenido"/>
          <p:cNvSpPr txBox="1">
            <a:spLocks/>
          </p:cNvSpPr>
          <p:nvPr/>
        </p:nvSpPr>
        <p:spPr>
          <a:xfrm>
            <a:off x="2422104" y="5157192"/>
            <a:ext cx="4382144" cy="86409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5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s-ES" dirty="0"/>
              <a:t>ENFOQUE SISTÉMICO</a:t>
            </a:r>
          </a:p>
          <a:p>
            <a:pPr marL="0" indent="0" algn="r">
              <a:buFont typeface="Arial" pitchFamily="34" charset="0"/>
              <a:buNone/>
            </a:pPr>
            <a:r>
              <a:rPr lang="es-ES" sz="2500" dirty="0"/>
              <a:t>RAPPAPORT</a:t>
            </a:r>
            <a:endParaRPr lang="es-ES" dirty="0"/>
          </a:p>
          <a:p>
            <a:pPr marL="0" indent="0" algn="ctr">
              <a:buFont typeface="Arial" pitchFamily="34" charset="0"/>
              <a:buNone/>
            </a:pPr>
            <a:r>
              <a:rPr lang="es-ES" dirty="0"/>
              <a:t>Adaptación cultural al medio</a:t>
            </a:r>
          </a:p>
          <a:p>
            <a:pPr marL="0" indent="0" algn="ctr">
              <a:buFont typeface="Arial" pitchFamily="34" charset="0"/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544467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Autofit/>
          </a:bodyPr>
          <a:lstStyle/>
          <a:p>
            <a:r>
              <a:rPr lang="es-ES" sz="2400" b="1" dirty="0"/>
              <a:t>CORRIENTES Y EVOLUCIÓN DEL CONCEPTO </a:t>
            </a:r>
            <a:br>
              <a:rPr lang="es-ES" sz="2400" b="1" dirty="0"/>
            </a:br>
            <a:r>
              <a:rPr lang="es-ES" sz="2400" b="1" dirty="0"/>
              <a:t>HOMBRE-MEDIO EN ANTROPOLOGÍA</a:t>
            </a:r>
          </a:p>
        </p:txBody>
      </p:sp>
      <p:sp>
        <p:nvSpPr>
          <p:cNvPr id="4" name="2 Marcador de contenido"/>
          <p:cNvSpPr txBox="1">
            <a:spLocks/>
          </p:cNvSpPr>
          <p:nvPr/>
        </p:nvSpPr>
        <p:spPr>
          <a:xfrm>
            <a:off x="2987824" y="1916832"/>
            <a:ext cx="3312368" cy="17716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s-ES" sz="2400" dirty="0"/>
              <a:t>PERSPECTIVA SIMBÓLICA COGNITIVA</a:t>
            </a:r>
          </a:p>
          <a:p>
            <a:pPr marL="457200" lvl="1" indent="0" algn="r">
              <a:buFont typeface="Arial" pitchFamily="34" charset="0"/>
              <a:buNone/>
            </a:pPr>
            <a:r>
              <a:rPr lang="es-ES" sz="1400" dirty="0"/>
              <a:t>LEVI-STRAUSS</a:t>
            </a:r>
          </a:p>
          <a:p>
            <a:pPr marL="457200" lvl="1" indent="0" algn="ctr">
              <a:buNone/>
            </a:pPr>
            <a:r>
              <a:rPr lang="es-ES" sz="2400" dirty="0"/>
              <a:t>MODELOS SIMBOLISTAS</a:t>
            </a:r>
          </a:p>
          <a:p>
            <a:pPr marL="457200" lvl="1" indent="0" algn="ctr">
              <a:buFont typeface="Arial" pitchFamily="34" charset="0"/>
              <a:buNone/>
            </a:pPr>
            <a:r>
              <a:rPr lang="es-ES" sz="1400" dirty="0"/>
              <a:t>DOUGLAS (naturaleza culturizada)</a:t>
            </a:r>
          </a:p>
          <a:p>
            <a:pPr marL="457200" lvl="1" indent="0" algn="ctr">
              <a:buFont typeface="Arial" pitchFamily="34" charset="0"/>
              <a:buNone/>
            </a:pPr>
            <a:r>
              <a:rPr lang="es-ES" sz="1400" dirty="0"/>
              <a:t>TURNER (símbolo naturaleza y sociedad)</a:t>
            </a:r>
          </a:p>
        </p:txBody>
      </p:sp>
      <p:sp>
        <p:nvSpPr>
          <p:cNvPr id="10" name="2 Marcador de contenido"/>
          <p:cNvSpPr txBox="1">
            <a:spLocks/>
          </p:cNvSpPr>
          <p:nvPr/>
        </p:nvSpPr>
        <p:spPr>
          <a:xfrm>
            <a:off x="2987824" y="3832448"/>
            <a:ext cx="3322712" cy="1584176"/>
          </a:xfrm>
          <a:prstGeom prst="rect">
            <a:avLst/>
          </a:prstGeom>
          <a:gradFill flip="none" rotWithShape="1">
            <a:gsLst>
              <a:gs pos="0">
                <a:schemeClr val="accent2">
                  <a:tint val="50000"/>
                  <a:satMod val="300000"/>
                </a:schemeClr>
              </a:gs>
              <a:gs pos="59000">
                <a:schemeClr val="accent3"/>
              </a:gs>
              <a:gs pos="100000">
                <a:schemeClr val="accent3">
                  <a:lumMod val="40000"/>
                  <a:lumOff val="60000"/>
                </a:schemeClr>
              </a:gs>
            </a:gsLst>
            <a:lin ang="10800000" scaled="1"/>
            <a:tileRect/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s-ES" sz="2000" dirty="0"/>
              <a:t>ECOLOGÍA SIMBÓLICA</a:t>
            </a:r>
          </a:p>
          <a:p>
            <a:pPr marL="457200" lvl="1" indent="0" algn="r">
              <a:buFont typeface="Arial" pitchFamily="34" charset="0"/>
              <a:buNone/>
            </a:pPr>
            <a:r>
              <a:rPr lang="es-ES" sz="1200" dirty="0"/>
              <a:t>DESCOLA</a:t>
            </a:r>
          </a:p>
          <a:p>
            <a:pPr marL="57150" indent="0" algn="ctr">
              <a:buFont typeface="Arial" pitchFamily="34" charset="0"/>
              <a:buNone/>
            </a:pPr>
            <a:r>
              <a:rPr lang="es-ES" sz="1800" dirty="0"/>
              <a:t>Continuidad hombre naturaleza</a:t>
            </a:r>
          </a:p>
          <a:p>
            <a:pPr marL="57150" indent="0" algn="ctr">
              <a:buFont typeface="Arial" pitchFamily="34" charset="0"/>
              <a:buNone/>
            </a:pPr>
            <a:r>
              <a:rPr lang="es-ES" sz="1400" dirty="0"/>
              <a:t>BIERSACK</a:t>
            </a:r>
          </a:p>
          <a:p>
            <a:pPr marL="57150" indent="0" algn="ctr">
              <a:buFont typeface="Arial" pitchFamily="34" charset="0"/>
              <a:buNone/>
            </a:pPr>
            <a:r>
              <a:rPr lang="es-ES" sz="1400" dirty="0"/>
              <a:t>Concepto de “entorno” como “LUGAR”. Interacción realidad física y lo simbólico</a:t>
            </a:r>
          </a:p>
          <a:p>
            <a:pPr marL="457200" lvl="1" indent="0" algn="ctr">
              <a:buFont typeface="Arial" pitchFamily="34" charset="0"/>
              <a:buNone/>
            </a:pPr>
            <a:endParaRPr lang="es-ES" sz="1800" dirty="0"/>
          </a:p>
          <a:p>
            <a:pPr marL="0" indent="0" algn="ctr">
              <a:buFont typeface="Arial" pitchFamily="34" charset="0"/>
              <a:buNone/>
            </a:pPr>
            <a:endParaRPr lang="es-ES" sz="1800" dirty="0"/>
          </a:p>
        </p:txBody>
      </p:sp>
    </p:spTree>
    <p:extLst>
      <p:ext uri="{BB962C8B-B14F-4D97-AF65-F5344CB8AC3E}">
        <p14:creationId xmlns:p14="http://schemas.microsoft.com/office/powerpoint/2010/main" val="424938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Autofit/>
          </a:bodyPr>
          <a:lstStyle/>
          <a:p>
            <a:r>
              <a:rPr lang="es-ES" sz="2400" b="1" dirty="0"/>
              <a:t>CORRIENTES Y EVOLUCIÓN DEL CONCEPTO </a:t>
            </a:r>
            <a:br>
              <a:rPr lang="es-ES" sz="2400" b="1" dirty="0"/>
            </a:br>
            <a:r>
              <a:rPr lang="es-ES" sz="2400" b="1" dirty="0"/>
              <a:t>HOMBRE-MEDIO EN ANTROPOLOGÍA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843808" y="1484784"/>
            <a:ext cx="3970784" cy="1296144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s-ES" dirty="0"/>
              <a:t>PERSPECTIVA POLÍTICA</a:t>
            </a:r>
          </a:p>
          <a:p>
            <a:pPr marL="0" indent="0" algn="r">
              <a:buNone/>
            </a:pPr>
            <a:r>
              <a:rPr lang="es-ES" sz="1200" dirty="0"/>
              <a:t>WOLF</a:t>
            </a:r>
          </a:p>
          <a:p>
            <a:pPr marL="0" indent="0" algn="r">
              <a:buNone/>
            </a:pPr>
            <a:r>
              <a:rPr lang="es-ES" sz="1200" dirty="0"/>
              <a:t>POLANYI</a:t>
            </a:r>
          </a:p>
          <a:p>
            <a:pPr marL="0" indent="0" algn="r">
              <a:buNone/>
            </a:pPr>
            <a:r>
              <a:rPr lang="es-ES" sz="1200" dirty="0"/>
              <a:t>GODELIER</a:t>
            </a:r>
          </a:p>
          <a:p>
            <a:pPr marL="0" indent="0" algn="ctr">
              <a:buNone/>
            </a:pPr>
            <a:r>
              <a:rPr lang="es-ES" dirty="0">
                <a:solidFill>
                  <a:schemeClr val="tx1"/>
                </a:solidFill>
              </a:rPr>
              <a:t>ECOLOGÍA POLÍTICA</a:t>
            </a:r>
          </a:p>
          <a:p>
            <a:pPr marL="0" indent="0" algn="ctr">
              <a:buNone/>
            </a:pPr>
            <a:endParaRPr lang="es-ES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1310585" y="2852936"/>
            <a:ext cx="2088232" cy="122413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s-ES" sz="4500" b="1" dirty="0">
                <a:solidFill>
                  <a:schemeClr val="tx1"/>
                </a:solidFill>
              </a:rPr>
              <a:t>NEOLIBERALISMO</a:t>
            </a:r>
          </a:p>
          <a:p>
            <a:pPr marL="57150" indent="0" algn="ctr">
              <a:buFont typeface="Arial" pitchFamily="34" charset="0"/>
              <a:buNone/>
            </a:pPr>
            <a:endParaRPr lang="es-ES" sz="2900" dirty="0">
              <a:solidFill>
                <a:schemeClr val="tx1"/>
              </a:solidFill>
            </a:endParaRPr>
          </a:p>
          <a:p>
            <a:pPr marL="57150" indent="0" algn="ctr">
              <a:buFont typeface="Arial" pitchFamily="34" charset="0"/>
              <a:buNone/>
            </a:pPr>
            <a:r>
              <a:rPr lang="es-ES" sz="2900" dirty="0">
                <a:solidFill>
                  <a:schemeClr val="tx1"/>
                </a:solidFill>
              </a:rPr>
              <a:t>“Límites del crecimiento”</a:t>
            </a:r>
          </a:p>
          <a:p>
            <a:pPr marL="57150" indent="0" algn="ctr">
              <a:buFont typeface="Arial" pitchFamily="34" charset="0"/>
              <a:buNone/>
            </a:pPr>
            <a:endParaRPr lang="es-ES" sz="2900" dirty="0">
              <a:solidFill>
                <a:schemeClr val="tx1"/>
              </a:solidFill>
            </a:endParaRPr>
          </a:p>
          <a:p>
            <a:pPr marL="57150" indent="0" algn="ctr">
              <a:buFont typeface="Arial" pitchFamily="34" charset="0"/>
              <a:buNone/>
            </a:pPr>
            <a:r>
              <a:rPr lang="es-ES" sz="2800" dirty="0">
                <a:solidFill>
                  <a:schemeClr val="tx1"/>
                </a:solidFill>
              </a:rPr>
              <a:t>POBREZA Y DEGRADACIÓN AMBIENTAL</a:t>
            </a:r>
          </a:p>
          <a:p>
            <a:pPr marL="457200" lvl="1" indent="0" algn="ctr">
              <a:buFont typeface="Arial" pitchFamily="34" charset="0"/>
              <a:buNone/>
            </a:pPr>
            <a:endParaRPr lang="es-ES" dirty="0">
              <a:solidFill>
                <a:srgbClr val="FF0000"/>
              </a:solidFill>
            </a:endParaRPr>
          </a:p>
          <a:p>
            <a:pPr marL="0" indent="0" algn="ctr">
              <a:buFont typeface="Arial" pitchFamily="34" charset="0"/>
              <a:buNone/>
            </a:pP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6" name="2 Marcador de contenido"/>
          <p:cNvSpPr txBox="1">
            <a:spLocks/>
          </p:cNvSpPr>
          <p:nvPr/>
        </p:nvSpPr>
        <p:spPr>
          <a:xfrm>
            <a:off x="3563888" y="3140968"/>
            <a:ext cx="2077888" cy="136815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2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s-ES" sz="7200" b="1" dirty="0">
                <a:solidFill>
                  <a:schemeClr val="tx1"/>
                </a:solidFill>
              </a:rPr>
              <a:t>ENFOQUE</a:t>
            </a:r>
            <a:r>
              <a:rPr lang="es-ES" sz="7200" dirty="0">
                <a:solidFill>
                  <a:schemeClr val="tx1"/>
                </a:solidFill>
              </a:rPr>
              <a:t> </a:t>
            </a:r>
            <a:r>
              <a:rPr lang="es-ES" sz="7200" b="1" dirty="0">
                <a:solidFill>
                  <a:schemeClr val="tx1"/>
                </a:solidFill>
              </a:rPr>
              <a:t>CULTURALISTA </a:t>
            </a:r>
          </a:p>
          <a:p>
            <a:pPr marL="0" indent="0" algn="ctr">
              <a:buFont typeface="Arial" pitchFamily="34" charset="0"/>
              <a:buNone/>
            </a:pPr>
            <a:r>
              <a:rPr lang="es-ES" sz="4800" b="1" dirty="0">
                <a:solidFill>
                  <a:schemeClr val="tx1"/>
                </a:solidFill>
              </a:rPr>
              <a:t>ECOFEMINISMO</a:t>
            </a:r>
          </a:p>
          <a:p>
            <a:pPr marL="457200" lvl="1" indent="0" algn="r">
              <a:buNone/>
            </a:pPr>
            <a:endParaRPr lang="es-ES" dirty="0"/>
          </a:p>
          <a:p>
            <a:pPr marL="457200" lvl="1" indent="0" algn="r">
              <a:buNone/>
            </a:pPr>
            <a:r>
              <a:rPr lang="es-ES" sz="4000" dirty="0"/>
              <a:t>V. SHIVA</a:t>
            </a:r>
          </a:p>
          <a:p>
            <a:pPr marL="457200" lvl="1" indent="0">
              <a:buNone/>
            </a:pPr>
            <a:r>
              <a:rPr lang="es-ES" sz="4400" dirty="0"/>
              <a:t>GRUPOS SIN VOZ</a:t>
            </a:r>
          </a:p>
          <a:p>
            <a:pPr marL="457200" lvl="1" indent="0">
              <a:buNone/>
            </a:pPr>
            <a:r>
              <a:rPr lang="es-ES" sz="4400" dirty="0"/>
              <a:t>DOMINACIÓN </a:t>
            </a:r>
          </a:p>
          <a:p>
            <a:pPr marL="457200" lvl="1" indent="0" algn="ctr">
              <a:buFont typeface="Arial" pitchFamily="34" charset="0"/>
              <a:buNone/>
            </a:pPr>
            <a:endParaRPr lang="es-ES" dirty="0">
              <a:solidFill>
                <a:srgbClr val="FF0000"/>
              </a:solidFill>
            </a:endParaRPr>
          </a:p>
          <a:p>
            <a:pPr marL="0" indent="0" algn="ctr">
              <a:buFont typeface="Arial" pitchFamily="34" charset="0"/>
              <a:buNone/>
            </a:pP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8" name="2 Marcador de contenido"/>
          <p:cNvSpPr txBox="1">
            <a:spLocks/>
          </p:cNvSpPr>
          <p:nvPr/>
        </p:nvSpPr>
        <p:spPr>
          <a:xfrm>
            <a:off x="1331640" y="4941168"/>
            <a:ext cx="6552728" cy="86409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5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ES" dirty="0"/>
              <a:t>CONCEPTO DE NATURALEZA Y PODER </a:t>
            </a:r>
          </a:p>
          <a:p>
            <a:pPr marL="0" indent="0" algn="ctr">
              <a:buNone/>
            </a:pPr>
            <a:r>
              <a:rPr lang="es-ES" dirty="0"/>
              <a:t>LA GLOBALIZACIÓN Y CAPITALISMO </a:t>
            </a:r>
          </a:p>
          <a:p>
            <a:pPr marL="0" indent="0" algn="ctr">
              <a:buNone/>
            </a:pPr>
            <a:r>
              <a:rPr lang="es-ES" dirty="0"/>
              <a:t>CAUSAS DEL DAÑO AMBIENTAL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9" name="2 Marcador de contenido"/>
          <p:cNvSpPr txBox="1">
            <a:spLocks/>
          </p:cNvSpPr>
          <p:nvPr/>
        </p:nvSpPr>
        <p:spPr>
          <a:xfrm>
            <a:off x="5806480" y="3472408"/>
            <a:ext cx="2077888" cy="125273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2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s-ES" sz="7200" b="1" dirty="0">
                <a:solidFill>
                  <a:schemeClr val="tx1"/>
                </a:solidFill>
              </a:rPr>
              <a:t>ECOSOCIALISMO</a:t>
            </a:r>
          </a:p>
          <a:p>
            <a:pPr marL="457200" lvl="1" indent="0" algn="r">
              <a:buFont typeface="Arial" pitchFamily="34" charset="0"/>
              <a:buNone/>
            </a:pPr>
            <a:r>
              <a:rPr lang="es-ES" sz="4000" dirty="0">
                <a:solidFill>
                  <a:schemeClr val="tx1"/>
                </a:solidFill>
              </a:rPr>
              <a:t>O´CONNORS</a:t>
            </a:r>
            <a:endParaRPr lang="es-ES" sz="3600" dirty="0">
              <a:solidFill>
                <a:schemeClr val="tx1"/>
              </a:solidFill>
            </a:endParaRPr>
          </a:p>
          <a:p>
            <a:pPr marL="457200" lvl="1" indent="0" algn="ctr">
              <a:buFont typeface="Arial" pitchFamily="34" charset="0"/>
              <a:buNone/>
            </a:pPr>
            <a:endParaRPr lang="es-ES" sz="2000" dirty="0">
              <a:solidFill>
                <a:schemeClr val="tx1"/>
              </a:solidFill>
            </a:endParaRPr>
          </a:p>
          <a:p>
            <a:pPr marL="57150" indent="0" algn="ctr">
              <a:buFont typeface="Arial" pitchFamily="34" charset="0"/>
              <a:buNone/>
            </a:pPr>
            <a:r>
              <a:rPr lang="es-ES" sz="4800" dirty="0">
                <a:solidFill>
                  <a:schemeClr val="tx1"/>
                </a:solidFill>
              </a:rPr>
              <a:t>CAUSAS GLOBALES</a:t>
            </a:r>
          </a:p>
          <a:p>
            <a:pPr marL="57150" indent="0" algn="ctr">
              <a:buFont typeface="Arial" pitchFamily="34" charset="0"/>
              <a:buNone/>
            </a:pPr>
            <a:r>
              <a:rPr lang="es-ES" sz="4800" dirty="0">
                <a:solidFill>
                  <a:schemeClr val="tx1"/>
                </a:solidFill>
              </a:rPr>
              <a:t>EL MEDIO COMO POSIBILIDAD </a:t>
            </a:r>
          </a:p>
          <a:p>
            <a:pPr marL="57150" indent="0" algn="ctr">
              <a:buFont typeface="Arial" pitchFamily="34" charset="0"/>
              <a:buNone/>
            </a:pPr>
            <a:r>
              <a:rPr lang="es-ES" sz="4800" dirty="0">
                <a:solidFill>
                  <a:schemeClr val="tx1"/>
                </a:solidFill>
              </a:rPr>
              <a:t>EL MEDIO SOPORTA EFECTOS</a:t>
            </a:r>
          </a:p>
          <a:p>
            <a:pPr marL="457200" lvl="1" indent="0" algn="ctr">
              <a:buFont typeface="Arial" pitchFamily="34" charset="0"/>
              <a:buNone/>
            </a:pPr>
            <a:endParaRPr lang="es-ES" dirty="0">
              <a:solidFill>
                <a:srgbClr val="FF0000"/>
              </a:solidFill>
            </a:endParaRPr>
          </a:p>
          <a:p>
            <a:pPr marL="0" indent="0" algn="ctr">
              <a:buFont typeface="Arial" pitchFamily="34" charset="0"/>
              <a:buNone/>
            </a:pPr>
            <a:endParaRPr lang="es-E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563875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508FAD30BD87014E934536371E829E9A" ma:contentTypeVersion="0" ma:contentTypeDescription="Crear nuevo documento." ma:contentTypeScope="" ma:versionID="a31ad567735bb0f9c86ffab7b836b13e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049bcf42b2ecff42086f97b6e2a698b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AF5B6D1-A7E4-4C29-B50E-D675528DC28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549785F-1AE6-4117-9BEF-E387B2FF670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94924CAB-CF27-4432-9F99-047FBF3E7E55}">
  <ds:schemaRefs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2875</TotalTime>
  <Words>139</Words>
  <Application>Microsoft Office PowerPoint</Application>
  <PresentationFormat>Presentación en pantalla (4:3)</PresentationFormat>
  <Paragraphs>54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Calibri</vt:lpstr>
      <vt:lpstr>Wingdings</vt:lpstr>
      <vt:lpstr>Tema de Office</vt:lpstr>
      <vt:lpstr>ILUSTRACIONES ARTÍCULO:  APORTACIONES DE LA ANTROPOLOGÍA AL ESTUDIO DE LA RELACIÓN HOMBRE-MEDIO Y LA PRODUCCIÓN AGRÍCOLA </vt:lpstr>
      <vt:lpstr>CORRIENTES Y EVOLUCIÓN DEL CONCEPTO  HOMBRE-MEDIO EN ANTROPOLOGÍA</vt:lpstr>
      <vt:lpstr>CORRIENTES Y EVOLUCIÓN DEL CONCEPTO  HOMBRE-MEDIO EN ANTROPOLOGÍA</vt:lpstr>
      <vt:lpstr>CORRIENTES Y EVOLUCIÓN DEL CONCEPTO  HOMBRE-MEDIO EN ANTROPOLOGÍA</vt:lpstr>
    </vt:vector>
  </TitlesOfParts>
  <Company>UCLM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gonzalo.melgar</dc:creator>
  <cp:lastModifiedBy>GONZALO MELGAR DEL CORRAL</cp:lastModifiedBy>
  <cp:revision>82</cp:revision>
  <dcterms:created xsi:type="dcterms:W3CDTF">2013-09-06T16:28:43Z</dcterms:created>
  <dcterms:modified xsi:type="dcterms:W3CDTF">2016-08-05T16:41:48Z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0x010100508FAD30BD87014E934536371E829E9A</vt:lpwstr>
  </property>
  <property fmtid="{D5CDD505-2E9C-101B-9397-08002B2CF9AE}" pid="3" name="IsMyDocuments">
    <vt:bool>true</vt:bool>
  </property>
</Properties>
</file>